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76" r:id="rId14"/>
    <p:sldId id="354" r:id="rId15"/>
    <p:sldId id="360" r:id="rId16"/>
    <p:sldId id="366" r:id="rId17"/>
    <p:sldId id="356" r:id="rId18"/>
    <p:sldId id="357" r:id="rId19"/>
    <p:sldId id="367" r:id="rId20"/>
    <p:sldId id="368" r:id="rId21"/>
    <p:sldId id="35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59" r:id="rId30"/>
    <p:sldId id="361" r:id="rId31"/>
    <p:sldId id="362" r:id="rId32"/>
    <p:sldId id="337" r:id="rId33"/>
    <p:sldId id="291" r:id="rId34"/>
    <p:sldId id="343" r:id="rId35"/>
    <p:sldId id="292" r:id="rId36"/>
    <p:sldId id="293" r:id="rId37"/>
    <p:sldId id="296" r:id="rId38"/>
    <p:sldId id="297" r:id="rId39"/>
    <p:sldId id="298" r:id="rId40"/>
    <p:sldId id="299" r:id="rId41"/>
    <p:sldId id="300" r:id="rId42"/>
    <p:sldId id="342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34" r:id="rId51"/>
    <p:sldId id="328" r:id="rId52"/>
    <p:sldId id="327" r:id="rId53"/>
    <p:sldId id="329" r:id="rId54"/>
    <p:sldId id="324" r:id="rId55"/>
    <p:sldId id="330" r:id="rId56"/>
    <p:sldId id="332" r:id="rId57"/>
    <p:sldId id="314" r:id="rId58"/>
    <p:sldId id="318" r:id="rId59"/>
    <p:sldId id="320" r:id="rId60"/>
    <p:sldId id="335" r:id="rId61"/>
    <p:sldId id="321" r:id="rId62"/>
    <p:sldId id="322" r:id="rId63"/>
    <p:sldId id="317" r:id="rId64"/>
    <p:sldId id="315" r:id="rId65"/>
    <p:sldId id="309" r:id="rId66"/>
    <p:sldId id="336" r:id="rId67"/>
    <p:sldId id="341" r:id="rId68"/>
    <p:sldId id="331" r:id="rId69"/>
    <p:sldId id="323" r:id="rId70"/>
    <p:sldId id="258" r:id="rId71"/>
    <p:sldId id="311" r:id="rId72"/>
    <p:sldId id="312" r:id="rId73"/>
    <p:sldId id="345" r:id="rId74"/>
    <p:sldId id="340" r:id="rId75"/>
    <p:sldId id="339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79" d="100"/>
          <a:sy n="79" d="100"/>
        </p:scale>
        <p:origin x="830" y="77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7.xml"/><Relationship Id="rId7" Type="http://schemas.openxmlformats.org/officeDocument/2006/relationships/image" Target="../media/image1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.png"/><Relationship Id="rId5" Type="http://schemas.openxmlformats.org/officeDocument/2006/relationships/tags" Target="../tags/tag29.xml"/><Relationship Id="rId10" Type="http://schemas.openxmlformats.org/officeDocument/2006/relationships/image" Target="../media/image30.png"/><Relationship Id="rId4" Type="http://schemas.openxmlformats.org/officeDocument/2006/relationships/tags" Target="../tags/tag28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1.xml"/><Relationship Id="rId16" Type="http://schemas.openxmlformats.org/officeDocument/2006/relationships/image" Target="../media/image3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9.png"/><Relationship Id="rId5" Type="http://schemas.openxmlformats.org/officeDocument/2006/relationships/tags" Target="../tags/tag34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9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9.png"/><Relationship Id="rId5" Type="http://schemas.openxmlformats.org/officeDocument/2006/relationships/tags" Target="../tags/tag42.xml"/><Relationship Id="rId1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tags" Target="../tags/tag41.xml"/><Relationship Id="rId9" Type="http://schemas.openxmlformats.org/officeDocument/2006/relationships/image" Target="../media/image37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4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8.xml"/><Relationship Id="rId7" Type="http://schemas.openxmlformats.org/officeDocument/2006/relationships/image" Target="../media/image4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1.png"/><Relationship Id="rId5" Type="http://schemas.openxmlformats.org/officeDocument/2006/relationships/tags" Target="../tags/tag60.xml"/><Relationship Id="rId10" Type="http://schemas.openxmlformats.org/officeDocument/2006/relationships/image" Target="../media/image50.png"/><Relationship Id="rId4" Type="http://schemas.openxmlformats.org/officeDocument/2006/relationships/tags" Target="../tags/tag59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5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3.png"/><Relationship Id="rId5" Type="http://schemas.openxmlformats.org/officeDocument/2006/relationships/tags" Target="../tags/tag68.xml"/><Relationship Id="rId1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tags" Target="../tags/tag67.xml"/><Relationship Id="rId9" Type="http://schemas.openxmlformats.org/officeDocument/2006/relationships/image" Target="../media/image49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3.xml"/><Relationship Id="rId7" Type="http://schemas.openxmlformats.org/officeDocument/2006/relationships/image" Target="../media/image49.png"/><Relationship Id="rId12" Type="http://schemas.openxmlformats.org/officeDocument/2006/relationships/image" Target="../media/image3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9.png"/><Relationship Id="rId5" Type="http://schemas.openxmlformats.org/officeDocument/2006/relationships/tags" Target="../tags/tag75.xml"/><Relationship Id="rId10" Type="http://schemas.openxmlformats.org/officeDocument/2006/relationships/image" Target="../media/image58.png"/><Relationship Id="rId4" Type="http://schemas.openxmlformats.org/officeDocument/2006/relationships/tags" Target="../tags/tag74.xml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211.png"/><Relationship Id="rId5" Type="http://schemas.openxmlformats.org/officeDocument/2006/relationships/image" Target="../media/image62.png"/><Relationship Id="rId15" Type="http://schemas.openxmlformats.org/officeDocument/2006/relationships/image" Target="../media/image65.png"/><Relationship Id="rId10" Type="http://schemas.openxmlformats.org/officeDocument/2006/relationships/image" Target="../media/image201.png"/><Relationship Id="rId4" Type="http://schemas.openxmlformats.org/officeDocument/2006/relationships/image" Target="../media/image61.png"/><Relationship Id="rId9" Type="http://schemas.openxmlformats.org/officeDocument/2006/relationships/image" Target="../media/image191.png"/><Relationship Id="rId1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3" Type="http://schemas.openxmlformats.org/officeDocument/2006/relationships/image" Target="../media/image67.png"/><Relationship Id="rId12" Type="http://schemas.openxmlformats.org/officeDocument/2006/relationships/image" Target="../media/image21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200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190.png"/><Relationship Id="rId4" Type="http://schemas.openxmlformats.org/officeDocument/2006/relationships/image" Target="../media/image60.png"/><Relationship Id="rId9" Type="http://schemas.openxmlformats.org/officeDocument/2006/relationships/image" Target="../media/image180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180.png"/><Relationship Id="rId12" Type="http://schemas.openxmlformats.org/officeDocument/2006/relationships/image" Target="../media/image69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5" Type="http://schemas.openxmlformats.org/officeDocument/2006/relationships/image" Target="../media/image73.png"/><Relationship Id="rId10" Type="http://schemas.openxmlformats.org/officeDocument/2006/relationships/image" Target="../media/image210.png"/><Relationship Id="rId4" Type="http://schemas.openxmlformats.org/officeDocument/2006/relationships/image" Target="../media/image60.png"/><Relationship Id="rId9" Type="http://schemas.openxmlformats.org/officeDocument/2006/relationships/image" Target="../media/image200.png"/><Relationship Id="rId1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7.png"/><Relationship Id="rId18" Type="http://schemas.openxmlformats.org/officeDocument/2006/relationships/image" Target="../media/image79.png"/><Relationship Id="rId3" Type="http://schemas.openxmlformats.org/officeDocument/2006/relationships/image" Target="../media/image67.png"/><Relationship Id="rId7" Type="http://schemas.openxmlformats.org/officeDocument/2006/relationships/image" Target="../media/image290.png"/><Relationship Id="rId12" Type="http://schemas.openxmlformats.org/officeDocument/2006/relationships/image" Target="../media/image76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5" Type="http://schemas.openxmlformats.org/officeDocument/2006/relationships/image" Target="../media/image73.png"/><Relationship Id="rId10" Type="http://schemas.openxmlformats.org/officeDocument/2006/relationships/image" Target="../media/image77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290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../media/image60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400.png"/><Relationship Id="rId5" Type="http://schemas.openxmlformats.org/officeDocument/2006/relationships/image" Target="../media/image60.png"/><Relationship Id="rId10" Type="http://schemas.openxmlformats.org/officeDocument/2006/relationships/image" Target="../media/image390.png"/><Relationship Id="rId4" Type="http://schemas.openxmlformats.org/officeDocument/2006/relationships/image" Target="../media/image67.png"/><Relationship Id="rId9" Type="http://schemas.openxmlformats.org/officeDocument/2006/relationships/image" Target="../media/image380.png"/><Relationship Id="rId1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441.png"/><Relationship Id="rId5" Type="http://schemas.openxmlformats.org/officeDocument/2006/relationships/image" Target="../media/image60.png"/><Relationship Id="rId15" Type="http://schemas.openxmlformats.org/officeDocument/2006/relationships/image" Target="../media/image83.png"/><Relationship Id="rId10" Type="http://schemas.openxmlformats.org/officeDocument/2006/relationships/image" Target="../media/image431.png"/><Relationship Id="rId4" Type="http://schemas.openxmlformats.org/officeDocument/2006/relationships/image" Target="../media/image67.png"/><Relationship Id="rId9" Type="http://schemas.openxmlformats.org/officeDocument/2006/relationships/image" Target="../media/image420.png"/><Relationship Id="rId1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460.png"/><Relationship Id="rId5" Type="http://schemas.openxmlformats.org/officeDocument/2006/relationships/image" Target="../media/image60.png"/><Relationship Id="rId15" Type="http://schemas.openxmlformats.org/officeDocument/2006/relationships/image" Target="../media/image81.png"/><Relationship Id="rId10" Type="http://schemas.openxmlformats.org/officeDocument/2006/relationships/image" Target="../media/image450.png"/><Relationship Id="rId4" Type="http://schemas.openxmlformats.org/officeDocument/2006/relationships/image" Target="../media/image67.png"/><Relationship Id="rId9" Type="http://schemas.openxmlformats.org/officeDocument/2006/relationships/image" Target="../media/image440.png"/><Relationship Id="rId1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460.png"/><Relationship Id="rId5" Type="http://schemas.openxmlformats.org/officeDocument/2006/relationships/image" Target="../media/image60.png"/><Relationship Id="rId15" Type="http://schemas.openxmlformats.org/officeDocument/2006/relationships/image" Target="../media/image86.png"/><Relationship Id="rId10" Type="http://schemas.openxmlformats.org/officeDocument/2006/relationships/image" Target="../media/image450.png"/><Relationship Id="rId4" Type="http://schemas.openxmlformats.org/officeDocument/2006/relationships/image" Target="../media/image67.png"/><Relationship Id="rId9" Type="http://schemas.openxmlformats.org/officeDocument/2006/relationships/image" Target="../media/image440.png"/><Relationship Id="rId1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460.png"/><Relationship Id="rId5" Type="http://schemas.openxmlformats.org/officeDocument/2006/relationships/image" Target="../media/image60.png"/><Relationship Id="rId15" Type="http://schemas.openxmlformats.org/officeDocument/2006/relationships/image" Target="../media/image87.png"/><Relationship Id="rId10" Type="http://schemas.openxmlformats.org/officeDocument/2006/relationships/image" Target="../media/image450.png"/><Relationship Id="rId4" Type="http://schemas.openxmlformats.org/officeDocument/2006/relationships/image" Target="../media/image67.png"/><Relationship Id="rId9" Type="http://schemas.openxmlformats.org/officeDocument/2006/relationships/image" Target="../media/image440.png"/><Relationship Id="rId1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40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90.png"/><Relationship Id="rId4" Type="http://schemas.openxmlformats.org/officeDocument/2006/relationships/image" Target="../media/image67.png"/><Relationship Id="rId9" Type="http://schemas.openxmlformats.org/officeDocument/2006/relationships/image" Target="../media/image89.png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FFAC13-188B-17C6-6E68-06999C85BA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868910" cy="4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132DDA4-29B0-FCF3-DAE0-A4699A115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515AC8-8D55-054B-B757-1085005A78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16" y="3933056"/>
            <a:ext cx="2750476" cy="6323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D8D899D-AEE0-A48B-DF98-1AD58BA25A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3894939" cy="23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transformation needs to be Hermitian, raising and lowering operators written as creation and annihilation boson operators need to be Hermitian conjugate from each other</a:t>
            </a:r>
          </a:p>
          <a:p>
            <a:pPr lvl="1"/>
            <a:r>
              <a:rPr lang="en-US" dirty="0"/>
              <a:t>(ii) The transformation must be unitary in order to preserve the commutation relations between the spin operators.</a:t>
            </a:r>
          </a:p>
          <a:p>
            <a:pPr lvl="1"/>
            <a:r>
              <a:rPr lang="en-US" dirty="0"/>
              <a:t>(iii) Must satisfy the equality between the matrix elements of the spin operators on |0&gt; and the bosons on |n&gt;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86A4AF-E1F6-C106-15BE-42DB3B2AA4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80" y="700528"/>
            <a:ext cx="2750476" cy="63238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9F6E2E3-1968-D5B5-C5C8-19F07995B9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069164" cy="1143989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CDB8EBB-5669-2D66-AACD-2D5BB971AE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199538" cy="63622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C46D0CF-57AD-551A-CA67-24B3F0C3C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4"/>
            <a:ext cx="4185787" cy="18693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14E86337-486C-9D68-215E-19B217190C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039770" cy="63854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79573C5-17FC-BB02-299E-6918B7A6E0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2"/>
            <a:ext cx="3199538" cy="63622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13275E3-6392-4F25-2C37-5A29B0ED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75" y="3391138"/>
            <a:ext cx="4284046" cy="4833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9516D06-A43D-BF27-A274-1178AAFEE6BA}"/>
              </a:ext>
            </a:extLst>
          </p:cNvPr>
          <p:cNvSpPr txBox="1"/>
          <p:nvPr/>
        </p:nvSpPr>
        <p:spPr>
          <a:xfrm>
            <a:off x="7159670" y="4019814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DD58092-AE74-EDF7-26DC-DBF038FB28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05" y="309129"/>
            <a:ext cx="3039770" cy="638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2B8F57-E16F-75F6-E75D-CE5C64A36B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75" y="1052001"/>
            <a:ext cx="3199538" cy="63622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r>
              <a:rPr lang="en-US" dirty="0"/>
              <a:t>, but because we want to keep it rather simple here, we will only do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89" y="2348880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7" y="4134118"/>
            <a:ext cx="6016503" cy="21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564" y="1395294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8761E5-7483-D242-F496-279B2EDE9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88640"/>
            <a:ext cx="3715518" cy="27063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321E0E-12B7-4DDC-5FE2-94DE665DF5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03398"/>
            <a:ext cx="6996702" cy="389383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272131" y="508518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would be magnon-magnon interactions, for few magnons ~0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9AF35-47CF-D967-3464-1AF07E8C8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43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2"/>
            <a:ext cx="7024165" cy="30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349490-564D-0061-D0E2-9B8CF9D72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6499" cy="2954297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4550" y="1047887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D9D2920-F19C-BF66-B7EC-E7483C620E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960843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19" y="4715377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8472F0-E01B-828B-363F-17E062F060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855812"/>
            <a:ext cx="4761499" cy="170883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66289" y="563801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507664-D18D-24E4-6D56-5EC0D752AC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9" y="1182610"/>
            <a:ext cx="7422847" cy="14708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21835C-862A-9E59-29AA-E079BF6C63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398401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54462E-CEA6-FEB5-794E-FFB13FE09A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3"/>
            <a:ext cx="4245598" cy="18231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BFFF4-7027-6100-341D-C674D18668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17" y="1110048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088,489"/>
  <p:tag name="OUTPUTTYPE" val="PNG"/>
  <p:tag name="IGUANATEXVERSION" val="161"/>
  <p:tag name="LATEXADDIN" val="\documentclass{article}&#10;\usepackage{amsmath}&#10;\pagestyle{empty}&#10;\begin{document}&#10;&#10;\begin{align*}&#10;\hat{S}_{\text{tot.}}^z|\vec{k}\rangle &amp;= \frac{1}{\sqrt{N}} \sum_n \exp^{\text{i}\vec{k}\cdot\vec{r}_n}\hat{S}_{\text{tot.}}^z |n\rangle\\&#10;&amp;= \frac{1}{\sqrt{N}} \sum_n \exp^{\text{i}\vec{k}\cdot\vec{r}_n}(NS-1)|n\rangle\\&#10;&amp;= (NS-1) |\vec{k}\rangle&#10;\end{align*}&#10;&#10;&#10;\end{document}"/>
  <p:tag name="IGUANATEXSIZE" val="20"/>
  <p:tag name="IGUANATEXCURSOR" val="3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350,95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JS\right)|n\rangle - JS\sum_j|j\rangle \right)\\&#10; &amp;= \frac{1}{\sqrt{N}}\left( \sum_n  \left(E_0 + 2JS\right)\exp^{\text{i}\vec{k}\cdot\vec{r}_n} |n\rangle -  JS\sum_{n,j} \exp^{\text{i}\vec{k}\cdot\vec{r}_n} |j\rangle \right)\\&#10; &amp;= \frac{1}{\sqrt{N}}\left( \sum_n  \left(E_0 + 2JS\right)\exp^{\text{i}\vec{k}\cdot\vec{r}_n} |n\rangle -  JS\sum_{n,j} \exp^{\text{i}\vec{k}\cdot\vec{r}_n} \exp^{-\text{i}\vec{k}\cdot\vec{r}_j} \exp^{\text{i}\vec{k}\cdot\vec{r}_j} |j\rangle \right)\\&#10; &amp;= \frac{1}{\sqrt{N}}\left( \sum_n  \left(E_0 + 2JS\right)\exp^{\text{i}\vec{k}\cdot\vec{r}_n} |n\rangle - JS\sum_{n,j} \exp^{\text{i}\vec{k}\cdot\vec{r}_n-\text{i}\vec{k}\cdot\vec{r}_j} \exp^{\text{i}\vec{k}\cdot\vec{r}_j} |j\rangle \right)\\&#10;\end{align*}&#10;&#10;&#10;\end{document}"/>
  <p:tag name="IGUANATEXSIZE" val="20"/>
  <p:tag name="IGUANATEXCURSOR" val="889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1913,761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^{\text{i}\vec{k}\cdot\vec{r}_n}\langle m| n\rangle\right|^2\\&#10;&amp;= \left|\frac{1}{\sqrt{N}} \sum_n \exp^{\text{i}\vec{k}\cdot\vec{r}_n}\delta_{m,n}\right|^2\\&#10;&amp;= \frac{1}{N} \left|  \exp^{\text{i}\vec{k}\cdot\vec{r}_m}\right|^2 = \frac{1}{N}&#10;\end{align*}&#10;&#10;&#10;\end{document}"/>
  <p:tag name="IGUANATEXSIZE" val="20"/>
  <p:tag name="IGUANATEXCURSOR" val="40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507,312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\\&#10;|\vec{k}\rangle &amp;= \hat{a}_{\vec{k}}^\dagger |0\rangle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051,744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^{-\text{i}(\vec{k}-\vec{k}^\prime) \cdot \vec{r}_n} 2 \hat{S}^z_n\\&#10;&amp;\approx \frac{1}{N} \sum_n \exp^{-\text{i}(\vec{k}-\vec{k}^\prime) \cdot \vec{r}_n} = \delta_{k,k^\prime}&#10;\end{align*}&#10;&#10;&#10;\end{document}"/>
  <p:tag name="IGUANATEXSIZE" val="20"/>
  <p:tag name="IGUANATEXCURSOR" val="19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7,263"/>
  <p:tag name="ORIGINALWIDTH" val="3434,571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sum_{ij} J \hat{n}_i\hat{n}_j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813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33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16"/>
  <p:tag name="IGUANATEXCURSOR" val="418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299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4500</Words>
  <Application>Microsoft Office PowerPoint</Application>
  <PresentationFormat>Breitbild</PresentationFormat>
  <Paragraphs>1717</Paragraphs>
  <Slides>75</Slides>
  <Notes>23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0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113</cp:revision>
  <cp:lastPrinted>2024-12-03T20:13:17Z</cp:lastPrinted>
  <dcterms:created xsi:type="dcterms:W3CDTF">2022-11-02T07:03:49Z</dcterms:created>
  <dcterms:modified xsi:type="dcterms:W3CDTF">2024-12-06T16:32:26Z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